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94" r:id="rId4"/>
    <p:sldId id="295" r:id="rId5"/>
    <p:sldId id="296" r:id="rId6"/>
    <p:sldId id="259" r:id="rId7"/>
    <p:sldId id="297" r:id="rId8"/>
    <p:sldId id="298" r:id="rId9"/>
    <p:sldId id="299" r:id="rId10"/>
    <p:sldId id="300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4" r:id="rId22"/>
    <p:sldId id="315" r:id="rId23"/>
    <p:sldId id="267" r:id="rId24"/>
    <p:sldId id="268" r:id="rId25"/>
    <p:sldId id="312" r:id="rId26"/>
    <p:sldId id="313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EC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80" autoAdjust="0"/>
    <p:restoredTop sz="58854" autoAdjust="0"/>
  </p:normalViewPr>
  <p:slideViewPr>
    <p:cSldViewPr snapToGrid="0">
      <p:cViewPr varScale="1">
        <p:scale>
          <a:sx n="54" d="100"/>
          <a:sy n="54" d="100"/>
        </p:scale>
        <p:origin x="132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B4915D-FBB9-C34F-896A-85F3E7E8FB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F0947B-6219-8648-B898-CB8D601F79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0F716-410A-A54A-8F98-B0E52D6A559C}" type="datetimeFigureOut">
              <a:rPr lang="en-RU" smtClean="0"/>
              <a:t>03/18/2024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70DA14-315A-E241-9443-CF16C3507B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A027F8-465E-3844-B109-5A0A2ACF65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FC2E3C-935E-464B-A11B-CA5EFFF394F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7340272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344C1D-7E01-1847-9C7D-D045223BB03C}" type="datetimeFigureOut">
              <a:rPr lang="en-RU" smtClean="0"/>
              <a:t>03/18/2024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A287C-F450-484E-9FD5-FC6D729DAEC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300340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Здравствуйте, я студент группы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ИУ4-4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 Кутаев Кирилл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ставляю</a:t>
            </a:r>
            <a:r>
              <a:rPr lang="en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вашему вниманию выпускную квалификационную работу магистра на тему:</a:t>
            </a:r>
          </a:p>
          <a:p>
            <a:r>
              <a:rPr lang="en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</a:t>
            </a:r>
            <a:r>
              <a:rPr lang="ru-RU" sz="1200" b="0" dirty="0">
                <a:latin typeface="+mn-lt"/>
              </a:rPr>
              <a:t>Разработка эмулятора ядра MIPS с использованием современных средств и методов проектирования ПО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9682715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описания и конфигурации тестирования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быстродейсвтвия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языков программирования разработан четырехуровневый иерархический дескриптор в нотации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355718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Для проведения исследования быстродействия языков программирования были выбраны 3 алгоритма. Операции, выполняемые в них, являются самыми распространенными операциями, которые выполняет процессор. Это алгоритм умножения матриц, алгоритм «Быстрая сортировка» и алгоритм поиска простых чисел. 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84398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Визуализация результатов проведенного исследования в виде набора столбчатых диаграмм, на вертикальной оси которых отображается время, а на горизонтальной оси представлены языки программирования.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042298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Результаты исследования коррелируют с результатами анализа языков программирования по критерию преобразования исходного кода в процессорные инструкции. Компилируемые языки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Rust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показывают наилучшее быстродействие. Язык программирования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Cython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также показывает высокое быстродействие, так как имеет механизм компиляции, аналогичный тому, что применяется в языке программирования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Стоит отметить, что на данном этапе развития язык программирования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Cython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 обладает экосистемой, необходимой для эффективной разработки на нем. Таким образом, для разработки эмулятора ядра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MIPS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был выбран язык программирования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Rust</a:t>
            </a:r>
            <a:endParaRPr lang="ru-RU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755567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представляет собой 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систему команд и микропроцессорных архитектур, построенных по принципу 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RISC 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систем. Применяется во встраиваемых системах различного назначения: промышленное, полиграфическое и телекоммуникационное оборудование,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автомобили, игровые консоли. </a:t>
            </a:r>
          </a:p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3747911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Обоснование выбора архитектуры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реализации в эмуляторе являются низкие трудозатраты по сравнению с архитектурами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x86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А также распространенность на рынке встраиваемых систем.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08705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разработки эмулятора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была спроектирована его архитектура и реализована в виде диаграммы классов в нотации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UML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283271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Основной алгоритм работы эмулятора заключается в бесконечном цикле, выполняющим проверку прерываний, выборку инструкции, ее декодирования и выполнение. После чего происходит обновление системного таймера.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466508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результате был разработан прототип эмулятора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Rush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 языке программирования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Rust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Он поддерживать архитектуру набора команд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 и в нем реализовано 54 нативные и 74 псевдо-инструкции.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71978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данном слайде представлен пример эмуляции алгоритма поиска простых чисел методом перебора. Слева исходный код на языке Си, посередине результат его компиляции в ассемблерные инструкции, справа листинг запуска данного алгоритма в разработанном эмуляторе.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418112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2000" dirty="0"/>
              <a:t>Увеличение интеграции встраиваемых систем во многие сферы промышленности и</a:t>
            </a:r>
          </a:p>
          <a:p>
            <a:r>
              <a:rPr lang="ru-RU" sz="2000" dirty="0"/>
              <a:t>повседневной жизни привело к взрывному росту количества устройств и к</a:t>
            </a:r>
          </a:p>
          <a:p>
            <a:r>
              <a:rPr lang="ru-RU" sz="2000" dirty="0"/>
              <a:t>расширению их функциональности.</a:t>
            </a:r>
          </a:p>
          <a:p>
            <a:r>
              <a:rPr lang="ru-RU" sz="2000" dirty="0"/>
              <a:t>В процессе разработки ВПО требуется проводить тестирование, отладку и динамический анализ его выполнения.</a:t>
            </a:r>
            <a:br>
              <a:rPr lang="ru-RU" sz="2000" dirty="0"/>
            </a:br>
            <a:r>
              <a:rPr lang="ru-RU" sz="2000" dirty="0"/>
              <a:t>Использование данных процессов является важным критерием для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разработки надежных, отказоустойчивых и безопасных встраиваемых систем.</a:t>
            </a:r>
            <a:br>
              <a:rPr lang="ru-RU" sz="2000" dirty="0"/>
            </a:br>
            <a:r>
              <a:rPr lang="ru-RU" sz="1800" kern="100" dirty="0">
                <a:effectLst/>
                <a:latin typeface="Times New Roman" panose="02020603050405020304" pitchFamily="18" charset="0"/>
              </a:rPr>
              <a:t>Проводить эти процессы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на разрабатываемом устройстве не всегда является возможным: разработка аппаратной части не завершена, отсутствует физический доступ, на системе недостаточно ресурсов. </a:t>
            </a: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801245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испытания быстродействия эмуляторов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оно также было реализовано в виде модуля в эмуляторе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Kopycat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77283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проведения испытания быстродействия эмуляторов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была разработана методика. Также был составлен список существующих эмуляторов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проведен их анализ. Для проведения каждого из исследований был модифицирован исходный код эмуляторов для внедрения в них программных сущностей, проводящих измерение быстродействия. 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104995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633769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Основные результаты работы: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Разработана методика исследования быстродействия современных средств проектирования ПО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Разработано ПО «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FPLB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» для проведения исследования быстродействия современных средств проектирования ПО. Также приведен алгоритм работы и описана диаграмма классов «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FPLB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». Разработан иерархический дескриптор конфигурации тестов для исследования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Проведено исследование быстродействия современных средств проектирования ПО. 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Разработана архитектура эмулятора ядра 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Приведена диаграмма классов эмулятора ядра 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MIPS. 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Описан алгоритм основного цикла эмулятора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Разработан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прототип эмулятора ядра 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«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Rush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»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 использованием современного средства проектирования ПО 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– 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языка программирования «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Rust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»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Разработан модуль ядра 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в эмуляторе </a:t>
            </a:r>
            <a:r>
              <a:rPr lang="en-US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Kopycat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с использованием современных методов проектирования ПО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Разработана методика испытания быстродействия эмуляторов ядра 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Выполнен сравнительный анализ результатов проведенных испытаний.</a:t>
            </a:r>
          </a:p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4808523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 время обучения были выпущены публикации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них несколько непосредственно по результатам проведенной работы 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029473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5034894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92270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2000" dirty="0"/>
              <a:t>Была поставлена цель увеличения эффективности процесса отладки ВПО разрабатываемых устройств</a:t>
            </a:r>
          </a:p>
          <a:p>
            <a:pPr marL="0" indent="0">
              <a:buNone/>
            </a:pPr>
            <a:r>
              <a:rPr lang="ru-RU" sz="2000" dirty="0"/>
              <a:t>за счет применения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эмулятора, обладающего характеристиками быстродействия и эффективности поддержки.</a:t>
            </a:r>
          </a:p>
          <a:p>
            <a:pPr marL="0" indent="0">
              <a:buNone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Для достижения цели были поставлены следующие задачи: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методики сравнения быстродействия современных средств проектирования ПО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программного обеспечения для проведения исследования быстродействия современных средств проектирования ПО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архитектуры эмулятора ядра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эмулятора ядра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 использованием современных средств проектирования ПО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модуля ядра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в эмуляторе </a:t>
            </a:r>
            <a:r>
              <a:rPr lang="en-US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Kopycat</a:t>
            </a: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методики сравнения быстродействия эмуляторов ядра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763407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Эмулятор имитирует работу программной и аппаратной части вычислительной системы и ее окружения в другой вычислительной системе.</a:t>
            </a:r>
          </a:p>
          <a:p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Эмуляторы обладают широким спектром применения. Они используются для тестирования и отладки разрабатываемого ПО, анализа выполнения ПО в рамках проведения сертификационных испытаний, для тестирования производительности, для подтверждения корректности выполнения ПО, а также для решения задач обратной разработки.</a:t>
            </a: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059963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Был проведен обзор и анализ существующих решений по эмуляции встраиваемых систем. </a:t>
            </a:r>
          </a:p>
          <a:p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Выявлено отсутствие решения, которое обладает характеристикой быстродействия и низкой трудоемкостью реализации новых модулей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Таким образом, возникает потребность в разработке эмулятора, который будет обладать данными характеристиками.</a:t>
            </a:r>
          </a:p>
          <a:p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432464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решения данной задачи был проведен обзор и анализ средств разработки ПО, основной частью которых являются языки программирования. Основными критериями для выбора были: быстродействие, распространенность,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количество интегрированных абстракций и синтаксиса, а также наличие экосистемы для разработки.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07712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проведения сравнительного анализа быстродействия языков программирования была разработана методика, которая позволяет проводить исследование в идентичных условиях. 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283689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основе методики было разработано ПО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FPLB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исследования быстродействия языков программирования. Для него разработана диаграмма классов. ПО реализовано с использованием языка программирования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47595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Алгоритм работы ПО заключается в запуска для каждого теста идентичного окружения в виде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контейнера. Вся последовательность тестов повторяется заданное количество раз, а получаемый результат усредняется. Перед каждой последовательностью тестов генерируются новый набор данных в заданном диапазоне. Для получения времени выполнения теста используется утилита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Полученные результаты визуализируются на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грифике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15192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59A24A-6DB1-4EAB-B024-9D7864B8D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0F4B68F-898A-4F88-8E11-6DE7557A9E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BE2642-7E6B-43AC-9974-F4957F6AE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49B8D-C717-FB40-8C4E-BD086F389FF5}" type="datetime1">
              <a:rPr lang="ru-RU" smtClean="0"/>
              <a:t>18.03.2024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D35859-9A95-4169-8FE1-C9220F3F0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BB746B4-FE27-4E85-B5B8-6F0188181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3024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A1DE84-3F62-4784-A51F-31F38405D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9F912EA-0093-4229-96DA-4A155548CA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9CD10D-773D-44C0-BEA2-DD0DFDE82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7790D-FFAC-5F44-A8C4-EC2E2164A3DC}" type="datetime1">
              <a:rPr lang="ru-RU" smtClean="0"/>
              <a:t>18.03.2024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291A88-E29A-45BB-BF0A-7494A75EC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9B0B5D-2A73-4649-B9AF-6835420FF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0432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42848D7-7859-4B5C-9B60-87363DEA8B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5AD7F08-0A0F-40FC-9331-2B2ED29863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9FE6EE-9DDD-4386-A4F4-20D22F635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341A0-40B2-AC45-B64F-340B7C88EF7C}" type="datetime1">
              <a:rPr lang="ru-RU" smtClean="0"/>
              <a:t>18.03.2024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DB2D81-B3F8-4FD9-82DF-28BABDF6B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250654-D5F1-446C-A7FF-498489B3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9772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BED0C7-FDE4-4B8D-92EC-0104AC0FE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9F0DA8-7E49-4E58-AA2E-E4E84B54A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63AA1B-FBF5-4E29-B463-82E170379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C082E-14C7-0D4D-9FED-8B46EFD1D4D1}" type="datetime1">
              <a:rPr lang="ru-RU" smtClean="0"/>
              <a:t>18.03.2024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0D115A9-B536-4D4D-B442-A2E81C9C6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9ADAF8-DED8-4A89-8AB3-100BA72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716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F325A0-6D32-48C4-A4FD-7610068B3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411FC07-B74F-40C7-91A5-9FBDB8B28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5BB230-92FE-4233-AA37-EBC35A9BE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2DB28-D253-F044-923D-BEB262C1D170}" type="datetime1">
              <a:rPr lang="ru-RU" smtClean="0"/>
              <a:t>18.03.2024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938B24-2F35-4385-8AFD-27F44369F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FE53CA-A40D-44DF-87C5-8132B499E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2357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989615-E4DE-4441-9317-DF656692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2A01E6-824B-4CE1-A601-2C78379A3A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3867BFC-AC32-4868-A149-44A926F770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8C6A31E-DDBE-4C6D-AE0D-E66671497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0C6B-99A3-C34E-BFB7-3DDCA6604EB2}" type="datetime1">
              <a:rPr lang="ru-RU" smtClean="0"/>
              <a:t>18.03.2024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03F0602-1301-4BC5-91C8-6E5EC9792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31342D7-1023-4206-94FB-A672E0A2E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4218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B30D47-E92F-486D-BCC3-87806A76C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60E1E7B-F585-48B3-A8CB-CE8B76A4B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844A65D-F14D-46A7-98CB-275E0F0240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C4D175E-E241-4647-986E-D21A46A99B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F5040E3-D123-4ADA-A6A4-A1AE40662B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FA95BC7-AC53-462B-9FDF-E1333B0D2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928CE-B4EE-8A4B-BED9-37AFD8E01F06}" type="datetime1">
              <a:rPr lang="ru-RU" smtClean="0"/>
              <a:t>18.03.2024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E4694F1-20EE-485F-95AB-B9AAE9512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1307868-0A8E-4FD8-A912-163231A4D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4712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60C49D-0A28-4BC8-B76C-8B7B4D2CD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7A13E8C-3BB6-4F01-8A65-01586BA9D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85D0-C1B6-374F-A798-32E4D666EDAA}" type="datetime1">
              <a:rPr lang="ru-RU" smtClean="0"/>
              <a:t>18.03.2024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8CBB26-72D4-4E10-9D38-4BB4BAF94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F659874-AC18-4C25-A7A2-3D3EEF01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3486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83DAEDE-A62F-44C6-A982-826D9D5CE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D0E3-9B84-0E47-A123-FDD2FAE97398}" type="datetime1">
              <a:rPr lang="ru-RU" smtClean="0"/>
              <a:t>18.03.2024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0169CF8-5F1E-4960-A136-93F8F7BF4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732D088-ABC3-48C0-9580-055043A2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3356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96121C-3DD6-453F-889F-F945F62B6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769A5D-E5BE-46DD-AE80-3F091BA97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11E2C59-6948-4E56-9462-E6686B9077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D3A138B-5C70-4FC4-A5E5-83AF5F546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C5F5B-25AC-5141-A84C-002BC2E8628D}" type="datetime1">
              <a:rPr lang="ru-RU" smtClean="0"/>
              <a:t>18.03.2024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4D69365-938F-46EB-B8E3-3614B2B81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B40247-A431-41FE-9371-59F73A286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7043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1DD540-6A16-48DE-A7FF-B16977A08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E134CA4-E47A-4D63-8B40-8E6CA8838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E3D8F9-BCF7-4D22-A8FA-38D615A8F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EC97C3F-A146-4639-9092-9E0BC06C3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38F4-3FD1-5249-8FE0-C3294BD30713}" type="datetime1">
              <a:rPr lang="ru-RU" smtClean="0"/>
              <a:t>18.03.2024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B35E2BF-298C-4CD1-A737-C50F1D207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7135FC0-1EAD-4290-B729-A666C60DA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1260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B572B5-4242-47FB-B5A2-2ABBEF06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831E18-07D5-44D7-A895-0F675FE19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5104FE-5283-4463-9DBE-EBFA20687A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87344-6D54-E647-B5A2-7AB5D3AFE719}" type="datetime1">
              <a:rPr lang="ru-RU" smtClean="0"/>
              <a:t>18.03.2024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D5FC6E-873D-435B-8BCC-0E4F873EC7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251AE9-3CF2-4C72-A0D8-E576A1F1D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3151" y="63168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BF65D-6ED2-4CD5-9A43-7F793B06593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7146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40161A-A435-4558-A00D-853AAC550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0675" y="1208636"/>
            <a:ext cx="10310648" cy="2107822"/>
          </a:xfrm>
        </p:spPr>
        <p:txBody>
          <a:bodyPr>
            <a:noAutofit/>
          </a:bodyPr>
          <a:lstStyle/>
          <a:p>
            <a:r>
              <a:rPr lang="ru-RU" sz="3600" dirty="0">
                <a:latin typeface="+mn-lt"/>
              </a:rPr>
              <a:t>Выпускная квалификационная</a:t>
            </a:r>
            <a:br>
              <a:rPr lang="ru-RU" sz="3600" dirty="0">
                <a:latin typeface="+mn-lt"/>
              </a:rPr>
            </a:br>
            <a:r>
              <a:rPr lang="ru-RU" sz="3600" dirty="0">
                <a:latin typeface="+mn-lt"/>
              </a:rPr>
              <a:t>работа магистра</a:t>
            </a:r>
            <a:br>
              <a:rPr lang="en-US" sz="3600" b="1" dirty="0">
                <a:latin typeface="+mn-lt"/>
              </a:rPr>
            </a:br>
            <a:r>
              <a:rPr lang="ru-RU" sz="3600" b="1" dirty="0">
                <a:latin typeface="+mn-lt"/>
              </a:rPr>
              <a:t>«Разработка эмулятора ядра MIPS с использованием современных средств и методов проектирования ПО»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88DFE39-B174-4EC9-A856-DA948DC77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06" y="3861581"/>
            <a:ext cx="12076386" cy="2405576"/>
          </a:xfrm>
        </p:spPr>
        <p:txBody>
          <a:bodyPr>
            <a:normAutofit/>
          </a:bodyPr>
          <a:lstStyle/>
          <a:p>
            <a:r>
              <a:rPr lang="ru-RU" dirty="0"/>
              <a:t>Направление подготовки 11.04.03 </a:t>
            </a:r>
          </a:p>
          <a:p>
            <a:r>
              <a:rPr lang="ru-RU" dirty="0"/>
              <a:t>Проектирование и технология производства электронной аппаратуры</a:t>
            </a:r>
          </a:p>
          <a:p>
            <a:endParaRPr lang="ru-RU" dirty="0"/>
          </a:p>
          <a:p>
            <a:r>
              <a:rPr lang="ru-RU" dirty="0"/>
              <a:t>Выполнил</a:t>
            </a:r>
            <a:r>
              <a:rPr lang="en-US" dirty="0"/>
              <a:t>: </a:t>
            </a:r>
            <a:r>
              <a:rPr lang="ru-RU" dirty="0"/>
              <a:t>студент группы ИУ4-4</a:t>
            </a:r>
            <a:r>
              <a:rPr lang="en-US" dirty="0"/>
              <a:t>1</a:t>
            </a:r>
            <a:r>
              <a:rPr lang="ru-RU" dirty="0"/>
              <a:t>М Кутаев К.С.</a:t>
            </a:r>
          </a:p>
          <a:p>
            <a:r>
              <a:rPr lang="ru-RU" dirty="0"/>
              <a:t>Руководитель</a:t>
            </a:r>
            <a:r>
              <a:rPr lang="en-US" dirty="0"/>
              <a:t>:</a:t>
            </a:r>
            <a:r>
              <a:rPr lang="ru-RU" dirty="0"/>
              <a:t> к.т.н., доцент кафедры ИУ4 Гладких А.А.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1AF2FA-DCC2-A142-819B-73443F2E2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764" y="343195"/>
            <a:ext cx="1407867" cy="13741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81A0F7-57F2-E648-8B8B-63416FC46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94" y="222340"/>
            <a:ext cx="1177074" cy="13889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27E6C6-CFF2-42DA-9602-6865D45BA1D7}"/>
              </a:ext>
            </a:extLst>
          </p:cNvPr>
          <p:cNvSpPr txBox="1"/>
          <p:nvPr/>
        </p:nvSpPr>
        <p:spPr>
          <a:xfrm>
            <a:off x="5362135" y="6365631"/>
            <a:ext cx="1467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Москва 2024</a:t>
            </a:r>
          </a:p>
        </p:txBody>
      </p:sp>
    </p:spTree>
    <p:extLst>
      <p:ext uri="{BB962C8B-B14F-4D97-AF65-F5344CB8AC3E}">
        <p14:creationId xmlns:p14="http://schemas.microsoft.com/office/powerpoint/2010/main" val="972866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10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	</a:t>
            </a:r>
            <a:r>
              <a:rPr lang="ru-RU" sz="3600" b="1" dirty="0">
                <a:latin typeface="+mn-lt"/>
              </a:rPr>
              <a:t>Иерархический дескриптор конфигурации тестов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618612-E936-4B6A-B4AA-3152A2839B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1009888"/>
            <a:ext cx="8389623" cy="57020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BF13A0-A3DE-478A-932F-41E0B33D3784}"/>
              </a:ext>
            </a:extLst>
          </p:cNvPr>
          <p:cNvSpPr txBox="1"/>
          <p:nvPr/>
        </p:nvSpPr>
        <p:spPr>
          <a:xfrm>
            <a:off x="8559282" y="2466475"/>
            <a:ext cx="34370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Helvetica Neue" panose="02000503000000020004"/>
              </a:rPr>
              <a:t>Пример структуры четырехуровневого иерархического дескриптора конфигурации для проведения исследования быстродействия выполнения заданных алгоритмов различными языками программирования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797071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11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Обзор исследуемых алгоритмов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BF13A0-A3DE-478A-932F-41E0B33D3784}"/>
              </a:ext>
            </a:extLst>
          </p:cNvPr>
          <p:cNvSpPr txBox="1"/>
          <p:nvPr/>
        </p:nvSpPr>
        <p:spPr>
          <a:xfrm>
            <a:off x="9343053" y="1359243"/>
            <a:ext cx="265329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Helvetica Neue" panose="02000503000000020004"/>
              </a:rPr>
              <a:t>Блок-схемы алгоритмов, используемых для проведения исследования быстродействия языков программирования</a:t>
            </a:r>
          </a:p>
          <a:p>
            <a:endParaRPr lang="ru-RU" dirty="0">
              <a:latin typeface="Helvetica Neue" panose="02000503000000020004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Helvetica Neue" panose="02000503000000020004"/>
              </a:rPr>
              <a:t>Алгоритм умножения матриц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Helvetica Neue" panose="02000503000000020004"/>
              </a:rPr>
              <a:t>Алгоритм «Быстрая сортировка»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Helvetica Neue" panose="02000503000000020004"/>
              </a:rPr>
              <a:t>Алгоритм поиска простых чисел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88478D-C1A8-47F9-9155-B71D41D3AB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834" y="1277375"/>
            <a:ext cx="2065165" cy="49896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D60359-2333-4CC5-A139-5F08B528AC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817" y="1096075"/>
            <a:ext cx="2733418" cy="51709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F5F0E88-B832-494F-86D9-081CB561EF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1736704"/>
            <a:ext cx="3767059" cy="37678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EF78BA-560B-4221-9B05-F6F8E5537E33}"/>
              </a:ext>
            </a:extLst>
          </p:cNvPr>
          <p:cNvSpPr txBox="1"/>
          <p:nvPr/>
        </p:nvSpPr>
        <p:spPr>
          <a:xfrm>
            <a:off x="1721440" y="6266987"/>
            <a:ext cx="491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Neue" panose="02000503000000020004"/>
              </a:rPr>
              <a:t>1</a:t>
            </a:r>
            <a:endParaRPr lang="ru-RU" sz="3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A38E51-1866-4929-BA10-8E75F2B99124}"/>
              </a:ext>
            </a:extLst>
          </p:cNvPr>
          <p:cNvSpPr txBox="1"/>
          <p:nvPr/>
        </p:nvSpPr>
        <p:spPr>
          <a:xfrm>
            <a:off x="4816372" y="6273225"/>
            <a:ext cx="491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Neue" panose="02000503000000020004"/>
              </a:rPr>
              <a:t>2</a:t>
            </a:r>
            <a:endParaRPr lang="ru-RU" sz="3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B1A535-20FD-45E2-9D68-2D661964C1B8}"/>
              </a:ext>
            </a:extLst>
          </p:cNvPr>
          <p:cNvSpPr txBox="1"/>
          <p:nvPr/>
        </p:nvSpPr>
        <p:spPr>
          <a:xfrm>
            <a:off x="8186066" y="6266988"/>
            <a:ext cx="491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Neue" panose="02000503000000020004"/>
              </a:rPr>
              <a:t>3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4265460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12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Результаты исследования быстродействия ЯП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11C7AD-A0BA-4D34-87EE-EF9810EF81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4" y="2622103"/>
            <a:ext cx="4026405" cy="30198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68A9FE-1D32-4322-B358-30979C78EF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019" y="2622103"/>
            <a:ext cx="4026405" cy="30198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900C7F-8783-4AAE-8A0C-CA7BA99376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22" y="2622102"/>
            <a:ext cx="4026407" cy="30198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C34A7F-CD97-4F1A-BD63-B3567DA952FD}"/>
              </a:ext>
            </a:extLst>
          </p:cNvPr>
          <p:cNvSpPr txBox="1"/>
          <p:nvPr/>
        </p:nvSpPr>
        <p:spPr>
          <a:xfrm>
            <a:off x="8849559" y="1670970"/>
            <a:ext cx="2600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Helvetica Neue" panose="02000503000000020004"/>
              </a:rPr>
              <a:t>Алгоритм поиска простых чисел</a:t>
            </a:r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18C14E-37F3-4970-8DBE-E04581152B8E}"/>
              </a:ext>
            </a:extLst>
          </p:cNvPr>
          <p:cNvSpPr txBox="1"/>
          <p:nvPr/>
        </p:nvSpPr>
        <p:spPr>
          <a:xfrm>
            <a:off x="4795933" y="1670970"/>
            <a:ext cx="2600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Helvetica Neue" panose="02000503000000020004"/>
              </a:rPr>
              <a:t>Алгоритм «Быстрая сортировка»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8B9FB1-BEDB-4330-B559-C8F9F0B9189E}"/>
              </a:ext>
            </a:extLst>
          </p:cNvPr>
          <p:cNvSpPr txBox="1"/>
          <p:nvPr/>
        </p:nvSpPr>
        <p:spPr>
          <a:xfrm>
            <a:off x="796750" y="1670970"/>
            <a:ext cx="2600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Helvetica Neue" panose="02000503000000020004"/>
              </a:rPr>
              <a:t>Алгоритм умножения матриц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2887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13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Результаты исследования быстродействия ЯП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EC17B16-F344-4897-A1F9-A6F0EDD3F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281349"/>
              </p:ext>
            </p:extLst>
          </p:nvPr>
        </p:nvGraphicFramePr>
        <p:xfrm>
          <a:off x="834403" y="1307157"/>
          <a:ext cx="10519397" cy="4754880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1429826">
                  <a:extLst>
                    <a:ext uri="{9D8B030D-6E8A-4147-A177-3AD203B41FA5}">
                      <a16:colId xmlns:a16="http://schemas.microsoft.com/office/drawing/2014/main" val="983327999"/>
                    </a:ext>
                  </a:extLst>
                </a:gridCol>
                <a:gridCol w="2681184">
                  <a:extLst>
                    <a:ext uri="{9D8B030D-6E8A-4147-A177-3AD203B41FA5}">
                      <a16:colId xmlns:a16="http://schemas.microsoft.com/office/drawing/2014/main" val="3070786675"/>
                    </a:ext>
                  </a:extLst>
                </a:gridCol>
                <a:gridCol w="2314635">
                  <a:extLst>
                    <a:ext uri="{9D8B030D-6E8A-4147-A177-3AD203B41FA5}">
                      <a16:colId xmlns:a16="http://schemas.microsoft.com/office/drawing/2014/main" val="40221874"/>
                    </a:ext>
                  </a:extLst>
                </a:gridCol>
                <a:gridCol w="2046876">
                  <a:extLst>
                    <a:ext uri="{9D8B030D-6E8A-4147-A177-3AD203B41FA5}">
                      <a16:colId xmlns:a16="http://schemas.microsoft.com/office/drawing/2014/main" val="168951822"/>
                    </a:ext>
                  </a:extLst>
                </a:gridCol>
                <a:gridCol w="2046876">
                  <a:extLst>
                    <a:ext uri="{9D8B030D-6E8A-4147-A177-3AD203B41FA5}">
                      <a16:colId xmlns:a16="http://schemas.microsoft.com/office/drawing/2014/main" val="4057867323"/>
                    </a:ext>
                  </a:extLst>
                </a:gridCol>
              </a:tblGrid>
              <a:tr h="78647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Средство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Helvetica Neue" panose="02000503000000020004"/>
                        </a:rPr>
                        <a:t>Алгоритм умножения матриц</a:t>
                      </a:r>
                      <a:endParaRPr lang="ru-RU" sz="200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Helvetica Neue" panose="02000503000000020004"/>
                        </a:rPr>
                        <a:t>Алгоритм «Быстрая сортировка»</a:t>
                      </a:r>
                      <a:endParaRPr lang="ru-RU" sz="200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Helvetica Neue" panose="02000503000000020004"/>
                        </a:rPr>
                        <a:t>Алгоритм поиска простых чисел</a:t>
                      </a:r>
                      <a:endParaRPr lang="ru-RU" sz="2000" dirty="0"/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Helvetica Neue" panose="02000503000000020004"/>
                        </a:rPr>
                        <a:t>Среднее значение</a:t>
                      </a:r>
                      <a:endParaRPr lang="ru-RU" sz="2000" dirty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5335495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Python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978.26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6.53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45.61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343.46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512058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  <a:latin typeface="Helvetica Neue" panose="02000503000000020004"/>
                        </a:rPr>
                        <a:t>Cython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5.91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2.66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2.94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73498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JavaScript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647.30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4.10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145.76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265.72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4483537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C#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43.20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4.95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7.01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18.38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673378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Rust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6.14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0.28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1.96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2.79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461436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Kotlin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25.73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0.82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2.86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9.80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19022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5.16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0.22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2.61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2.66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295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9238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14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en-US" sz="4000" b="1" dirty="0">
                <a:latin typeface="+mn-lt"/>
              </a:rPr>
              <a:t>MIPS</a:t>
            </a:r>
            <a:endParaRPr lang="ru-RU" sz="4000" b="1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FD47DDCA-940D-4C6C-9897-AC665E6B8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-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система команд и микропроцессорных архитектур, построенных по принципу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RISC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систем. </a:t>
            </a: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Применяется во встраиваемых системах различного назначения: промышленное, полиграфическое и телекоммуникационное оборудование,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автомобили, игровые консоли. </a:t>
            </a:r>
          </a:p>
          <a:p>
            <a:pPr marL="0" indent="0">
              <a:buNone/>
            </a:pP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6EFB60-C301-4997-ABB9-4FE2204C8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618" y="2805960"/>
            <a:ext cx="6167659" cy="385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881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15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Обоснование выбора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FD47DDCA-940D-4C6C-9897-AC665E6B8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Трудозатраты на реализацию в эмуляторе ниже, по сравнению с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ARM </a:t>
            </a: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и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x86 </a:t>
            </a: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процессорными архитектурами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Распространенность в производстве встраиваемых систем. Является 3-ей по популярности процессорной архитектурой по результатам исследования 2016 года</a:t>
            </a:r>
          </a:p>
          <a:p>
            <a:pPr>
              <a:lnSpc>
                <a:spcPct val="100000"/>
              </a:lnSpc>
            </a:pPr>
            <a:endParaRPr lang="ru-RU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271D4-308C-440C-85EA-FEC2E43CF9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052" y="3326027"/>
            <a:ext cx="342900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59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16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Разработка архитектуры эмулятора ядра MIPS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346DB07-19A1-400F-A37C-BABA060667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33" y="1110056"/>
            <a:ext cx="11968131" cy="502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27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17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Основной цикл эмулятора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FD8054-E7E9-45B7-84C2-A5F8E1C9F2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235" y="992738"/>
            <a:ext cx="2215528" cy="579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19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18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Разработка эмулятора ядра </a:t>
            </a:r>
            <a:r>
              <a:rPr lang="en-US" sz="4000" b="1" dirty="0">
                <a:latin typeface="+mn-lt"/>
              </a:rPr>
              <a:t>MIPS</a:t>
            </a:r>
            <a:endParaRPr lang="ru-RU" sz="4000" b="1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650BAB-36E5-421D-ADA8-6D281707133C}"/>
              </a:ext>
            </a:extLst>
          </p:cNvPr>
          <p:cNvSpPr txBox="1"/>
          <p:nvPr/>
        </p:nvSpPr>
        <p:spPr>
          <a:xfrm>
            <a:off x="274544" y="1244432"/>
            <a:ext cx="114249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Helvetica Neue" panose="02000503000000020004"/>
              </a:rPr>
              <a:t>Rush</a:t>
            </a:r>
            <a:r>
              <a:rPr lang="en-US" sz="2000" dirty="0">
                <a:latin typeface="Helvetica Neue" panose="02000503000000020004"/>
              </a:rPr>
              <a:t> – </a:t>
            </a:r>
            <a:r>
              <a:rPr lang="ru-RU" sz="2000" dirty="0">
                <a:latin typeface="Helvetica Neue" panose="02000503000000020004"/>
              </a:rPr>
              <a:t>разработанный эмулятор ядра процессорной архитектуры </a:t>
            </a:r>
            <a:r>
              <a:rPr lang="en-US" sz="2000" dirty="0">
                <a:latin typeface="Helvetica Neue" panose="02000503000000020004"/>
              </a:rPr>
              <a:t>MIPS</a:t>
            </a:r>
            <a:endParaRPr lang="ru-RU" sz="2000" dirty="0">
              <a:latin typeface="Helvetica Neue" panose="02000503000000020004"/>
            </a:endParaRPr>
          </a:p>
          <a:p>
            <a:endParaRPr lang="ru-RU" sz="2000" dirty="0">
              <a:latin typeface="Helvetica Neue" panose="020005030000000200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Основное средство разработки – язык программирования </a:t>
            </a:r>
            <a:r>
              <a:rPr lang="en-US" sz="2000" dirty="0">
                <a:latin typeface="Helvetica Neue" panose="02000503000000020004"/>
              </a:rPr>
              <a:t>Rust 1.76.0</a:t>
            </a:r>
            <a:endParaRPr lang="ru-RU" sz="2000" dirty="0">
              <a:latin typeface="Helvetica Neue" panose="020005030000000200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Архитектура набора команд</a:t>
            </a:r>
            <a:r>
              <a:rPr lang="en-US" sz="2000" dirty="0">
                <a:latin typeface="Helvetica Neue" panose="02000503000000020004"/>
              </a:rPr>
              <a:t> MIPS32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Основой является набор инструкций микропроцессора </a:t>
            </a:r>
            <a:r>
              <a:rPr lang="en-US" sz="2000" dirty="0">
                <a:latin typeface="Helvetica Neue" panose="02000503000000020004"/>
              </a:rPr>
              <a:t>MIPS R2000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Реализовано 54 нативные инструкции и 73 псевдо-инструкции</a:t>
            </a:r>
            <a:endParaRPr lang="en-US" sz="2000" dirty="0">
              <a:latin typeface="Helvetica Neue" panose="020005030000000200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Частичная поддержка вычислений с плавающей запятой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Поддержка базовых процессорных исключений</a:t>
            </a:r>
            <a:endParaRPr lang="en-US" sz="2000" dirty="0">
              <a:latin typeface="Helvetica Neue" panose="02000503000000020004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375EC68-C542-48DF-B7E5-3A9130150D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17" y="3876787"/>
            <a:ext cx="6464012" cy="27389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5A66E5-423B-4F0F-80BA-126438C3D8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791" y="3335664"/>
            <a:ext cx="2981213" cy="298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6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19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Пример эмуляции ПО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0B5428-E62C-41CF-8BD6-4EC7D2133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964164"/>
            <a:ext cx="3627322" cy="58938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41C592-29E6-4FD5-91BC-A1AECCE8F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0047" y="940814"/>
            <a:ext cx="3806658" cy="59171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ABF383-036A-4636-B44F-3353A1715B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511" y="1750078"/>
            <a:ext cx="4572489" cy="461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517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107B01E-7683-304F-A21C-896CE672808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latin typeface="+mn-lt"/>
              </a:rPr>
              <a:t>	Актуальность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003EEC-EFB1-6242-8FAA-2730C426D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46BAFE-36ED-D241-AE9D-6E41785C8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41173161-F7A1-408C-A972-BD9FE7970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38911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Увеличение интеграции встраиваемых систем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Тестирование, отладка и анализ ВПО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Разработка надежных, отказоустойчивых и безопасных встраиваемых систем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Затруднения при проведения отладочных процессов на устройстве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8000BEA-6D39-CA44-833D-34E2E3467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184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20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Разработка ядра MIPS в эмуляторе </a:t>
            </a:r>
            <a:r>
              <a:rPr lang="ru-RU" sz="4000" b="1" dirty="0" err="1">
                <a:latin typeface="+mn-lt"/>
              </a:rPr>
              <a:t>Kopycat</a:t>
            </a:r>
            <a:endParaRPr lang="ru-RU" sz="4000" b="1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772DE4-9D66-45B2-9EBC-4B181A8B8B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736" y="1192958"/>
            <a:ext cx="4840439" cy="54185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05D7B9-0334-4680-9F50-77D0626EE2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7099" y="1446016"/>
            <a:ext cx="6755879" cy="480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942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21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b="1" dirty="0">
                <a:latin typeface="+mn-lt"/>
              </a:rPr>
              <a:t>	</a:t>
            </a:r>
            <a:r>
              <a:rPr lang="ru-RU" sz="2900" b="1" dirty="0">
                <a:latin typeface="+mn-lt"/>
              </a:rPr>
              <a:t>Разработка методики испытаний быстродействия эмуляторов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EB976B-1D53-44B1-B3E8-36D4BEF10D03}"/>
              </a:ext>
            </a:extLst>
          </p:cNvPr>
          <p:cNvSpPr txBox="1"/>
          <p:nvPr/>
        </p:nvSpPr>
        <p:spPr>
          <a:xfrm>
            <a:off x="256377" y="1238376"/>
            <a:ext cx="1142493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Испытания проводятся с использованием алгоритма поиска простых чисел методом перебора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Предварительно ПО компилируется компилятором </a:t>
            </a:r>
            <a:r>
              <a:rPr lang="en-US" sz="2000" dirty="0" err="1">
                <a:latin typeface="Helvetica Neue" panose="02000503000000020004"/>
              </a:rPr>
              <a:t>mips</a:t>
            </a:r>
            <a:r>
              <a:rPr lang="en-US" sz="2000" dirty="0">
                <a:latin typeface="Helvetica Neue" panose="02000503000000020004"/>
              </a:rPr>
              <a:t> (</a:t>
            </a:r>
            <a:r>
              <a:rPr lang="en-US" sz="2000" dirty="0" err="1">
                <a:latin typeface="Helvetica Neue" panose="02000503000000020004"/>
              </a:rPr>
              <a:t>el</a:t>
            </a:r>
            <a:r>
              <a:rPr lang="en-US" sz="2000" dirty="0">
                <a:latin typeface="Helvetica Neue" panose="02000503000000020004"/>
              </a:rPr>
              <a:t>) </a:t>
            </a:r>
            <a:r>
              <a:rPr lang="en-US" sz="2000" dirty="0" err="1">
                <a:latin typeface="Helvetica Neue" panose="02000503000000020004"/>
              </a:rPr>
              <a:t>gcc</a:t>
            </a:r>
            <a:r>
              <a:rPr lang="en-US" sz="2000" dirty="0">
                <a:latin typeface="Helvetica Neue" panose="02000503000000020004"/>
              </a:rPr>
              <a:t> 13.2.0</a:t>
            </a:r>
            <a:endParaRPr lang="ru-RU" sz="2000" dirty="0">
              <a:latin typeface="Helvetica Neue" panose="020005030000000200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Испытание проводится над эмуляторами ядра </a:t>
            </a:r>
            <a:r>
              <a:rPr lang="en-US" sz="2000" dirty="0">
                <a:latin typeface="Helvetica Neue" panose="02000503000000020004"/>
              </a:rPr>
              <a:t>MIPS: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QEMU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 err="1">
                <a:latin typeface="Helvetica Neue" panose="02000503000000020004"/>
              </a:rPr>
              <a:t>Kopycat</a:t>
            </a:r>
            <a:endParaRPr lang="ru-RU" sz="2000" dirty="0">
              <a:latin typeface="Helvetica Neue" panose="02000503000000020004"/>
            </a:endParaRP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Unicorn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MARS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SPIM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Rush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Мерой быстродействия эмулятора является величина </a:t>
            </a:r>
            <a:r>
              <a:rPr lang="en-US" sz="2000" dirty="0">
                <a:latin typeface="Helvetica Neue" panose="02000503000000020004"/>
              </a:rPr>
              <a:t>IPS – </a:t>
            </a:r>
            <a:r>
              <a:rPr lang="ru-RU" sz="2000" dirty="0">
                <a:latin typeface="Helvetica Neue" panose="02000503000000020004"/>
              </a:rPr>
              <a:t>инструкций в секунду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 Neue" panose="02000503000000020004"/>
            </a:endParaRPr>
          </a:p>
          <a:p>
            <a:r>
              <a:rPr lang="ru-RU" sz="2000" dirty="0">
                <a:latin typeface="Helvetica Neue" panose="02000503000000020004"/>
              </a:rPr>
              <a:t>Программа испытаний эмулятора </a:t>
            </a:r>
            <a:r>
              <a:rPr lang="en-US" sz="2000" dirty="0">
                <a:latin typeface="Helvetica Neue" panose="02000503000000020004"/>
              </a:rPr>
              <a:t>MIPS:</a:t>
            </a:r>
            <a:endParaRPr lang="ru-RU" sz="2000" dirty="0">
              <a:latin typeface="Helvetica Neue" panose="02000503000000020004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/>
              </a:rPr>
              <a:t>Фиксация начала выполнения ПО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/>
              </a:rPr>
              <a:t>Запись количества выполненных инструкций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/>
              </a:rPr>
              <a:t>Фиксация окончания выполнения ПО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/>
              </a:rPr>
              <a:t>Вычисление количества </a:t>
            </a:r>
            <a:r>
              <a:rPr lang="en-US" sz="2000" dirty="0">
                <a:latin typeface="Helvetica Neue" panose="02000503000000020004"/>
              </a:rPr>
              <a:t>IPS</a:t>
            </a:r>
            <a:r>
              <a:rPr lang="ru-RU" sz="2000" dirty="0">
                <a:latin typeface="Helvetica Neue" panose="02000503000000020004"/>
              </a:rPr>
              <a:t> </a:t>
            </a:r>
            <a:endParaRPr lang="en-US" sz="2000" dirty="0">
              <a:latin typeface="Helvetica Neue" panose="02000503000000020004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 Neue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39347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22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	</a:t>
            </a:r>
            <a:r>
              <a:rPr lang="ru-RU" sz="3200" b="1" dirty="0">
                <a:latin typeface="+mn-lt"/>
              </a:rPr>
              <a:t>Результаты испытаний быстродействия эмуляторов </a:t>
            </a:r>
            <a:r>
              <a:rPr lang="en-US" sz="3200" b="1" dirty="0">
                <a:latin typeface="+mn-lt"/>
              </a:rPr>
              <a:t>MIPS</a:t>
            </a:r>
            <a:endParaRPr lang="ru-RU" sz="3200" b="1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D267E5-5D63-4647-BF53-65CFCAA52B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954" y="1130056"/>
            <a:ext cx="7412090" cy="555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21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3F4B6-34F6-5F49-8575-0B830127F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23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97D02F3-B3CF-1A40-992B-3BCE54AEC322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Основные результаты работы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65F144-5406-EF47-B91B-14B125A33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6CDF8B-5A30-8C4F-B34E-4275A0D98B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F6EFB1DC-50FC-4FD0-9CCD-A1BF30888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Разработана методика исследования быстродействия современных средств проектирования ПО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Разработано ПО «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FPLB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» для проведения исследования быстродействия современных средств проектирования ПО. Также приведен алгоритм работы и описана диаграмма классов «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FPLB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». Разработан иерархический дескриптор конфигурации тестов для исследования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Проведено исследование быстродействия современных средств проектирования ПО. 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Разработана архитектура эмулятора ядра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Приведена диаграмма классов эмулятора ядра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MIPS.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Описан алгоритм основного цикла эмулятора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Разработан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прототип эмулятора ядра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«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Rush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»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 использованием современного средства проектирования ПО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–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языка программирования «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Rust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»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Разработан модуль ядра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в эмуляторе </a:t>
            </a:r>
            <a:r>
              <a:rPr lang="en-US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Kopycat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с использованием современных методов проектирования ПО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Разработана методика испытания быстродействия эмуляторов ядра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Выполнен сравнительный анализ результатов проведенных испытаний.</a:t>
            </a:r>
          </a:p>
        </p:txBody>
      </p:sp>
    </p:spTree>
    <p:extLst>
      <p:ext uri="{BB962C8B-B14F-4D97-AF65-F5344CB8AC3E}">
        <p14:creationId xmlns:p14="http://schemas.microsoft.com/office/powerpoint/2010/main" val="4066101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0A73A-0DF3-3A44-813D-3A4A08C1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24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18D549C-931B-2B41-8F20-D12288256AC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Публикации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B38554-368B-1248-AC91-FEBE5F0B2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DCF241-9FDA-E548-AFC7-74FEE1DA1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75388A-7D00-477E-B115-BAACE3DFD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449" y="1368572"/>
            <a:ext cx="11221081" cy="4808391"/>
          </a:xfrm>
        </p:spPr>
        <p:txBody>
          <a:bodyPr>
            <a:normAutofit lnSpcReduction="10000"/>
          </a:bodyPr>
          <a:lstStyle/>
          <a:p>
            <a:r>
              <a:rPr lang="en-US" sz="1800" dirty="0">
                <a:latin typeface="Helvetica Neue" panose="02000503000000020004"/>
              </a:rPr>
              <a:t>Andrey </a:t>
            </a:r>
            <a:r>
              <a:rPr lang="en-US" sz="1800" dirty="0" err="1">
                <a:latin typeface="Helvetica Neue" panose="02000503000000020004"/>
              </a:rPr>
              <a:t>Vlasov</a:t>
            </a:r>
            <a:r>
              <a:rPr lang="en-US" sz="1800" dirty="0">
                <a:latin typeface="Helvetica Neue" panose="02000503000000020004"/>
              </a:rPr>
              <a:t>, Aleksey </a:t>
            </a:r>
            <a:r>
              <a:rPr lang="en-US" sz="1800" dirty="0" err="1">
                <a:latin typeface="Helvetica Neue" panose="02000503000000020004"/>
              </a:rPr>
              <a:t>Gladkikh</a:t>
            </a:r>
            <a:r>
              <a:rPr lang="en-US" sz="1800" dirty="0">
                <a:latin typeface="Helvetica Neue" panose="02000503000000020004"/>
              </a:rPr>
              <a:t> and Kirill Kutaev: Application of Modern Programming Languages in solving the Problem of Emulator Development for Embedded Systems. Lecture Notes in Networks and Systems, 2024. DOI: 10.1007/978-3-031-35311-6_1 </a:t>
            </a:r>
            <a:r>
              <a:rPr lang="en-US" sz="1800" b="1" dirty="0">
                <a:latin typeface="Helvetica Neue" panose="02000503000000020004"/>
              </a:rPr>
              <a:t>(Scopus) </a:t>
            </a:r>
            <a:endParaRPr lang="ru-RU" sz="1800" b="1" dirty="0">
              <a:latin typeface="Helvetica Neue" panose="02000503000000020004"/>
            </a:endParaRPr>
          </a:p>
          <a:p>
            <a:r>
              <a:rPr lang="ru-RU" sz="1800" dirty="0">
                <a:latin typeface="Helvetica Neue" panose="02000503000000020004"/>
              </a:rPr>
              <a:t>Кутаев К.С., Титов А.С. Методика динамического изменения последовательности выполнения процессорных инструкций в эмуляторе для тестирования встраиваемого программного обеспечения, управляемого прерываниями // Динамика сложных систем - XXI век. – 2024. – Т. 18, № 1. – С. 51-59. </a:t>
            </a:r>
            <a:r>
              <a:rPr lang="ru-RU" sz="1800" b="1" dirty="0">
                <a:latin typeface="Helvetica Neue" panose="02000503000000020004"/>
              </a:rPr>
              <a:t>(ВАК)</a:t>
            </a:r>
          </a:p>
          <a:p>
            <a:r>
              <a:rPr lang="ru-RU" sz="1800" dirty="0">
                <a:latin typeface="Helvetica Neue" panose="02000503000000020004"/>
              </a:rPr>
              <a:t>Кутаев К.С., Титов А.С. Изменение поведения программы путём внесения модификации в последовательность выполнения процессорных инструкций в эмулируемой среде </a:t>
            </a:r>
            <a:r>
              <a:rPr lang="en-US" sz="1800" dirty="0">
                <a:latin typeface="Helvetica Neue" panose="02000503000000020004"/>
              </a:rPr>
              <a:t>// </a:t>
            </a:r>
            <a:r>
              <a:rPr lang="ru-RU" sz="1800" dirty="0">
                <a:latin typeface="Helvetica Neue" panose="02000503000000020004"/>
              </a:rPr>
              <a:t> Безопасные информационные технологии : Сборник трудов Двенадцатой международной научно-технической конференции, Москва, 30 октября – 03 ноября 2023 года. – Москва: Московский государственный технический университет имени Н.Э. Баумана (национальный исследовательский университет) (Москва), 2023. – С. 42-46. </a:t>
            </a:r>
            <a:r>
              <a:rPr lang="ru-RU" sz="1800" b="1" dirty="0">
                <a:latin typeface="Helvetica Neue" panose="02000503000000020004"/>
              </a:rPr>
              <a:t>(РИНЦ)</a:t>
            </a:r>
          </a:p>
          <a:p>
            <a:r>
              <a:rPr lang="ru-RU" sz="1800" dirty="0">
                <a:latin typeface="Helvetica Neue" panose="02000503000000020004"/>
              </a:rPr>
              <a:t>Гладких А. А., </a:t>
            </a:r>
            <a:r>
              <a:rPr lang="ru-RU" sz="1800" dirty="0" err="1">
                <a:latin typeface="Helvetica Neue" panose="02000503000000020004"/>
              </a:rPr>
              <a:t>Гараев</a:t>
            </a:r>
            <a:r>
              <a:rPr lang="ru-RU" sz="1800" dirty="0">
                <a:latin typeface="Helvetica Neue" panose="02000503000000020004"/>
              </a:rPr>
              <a:t> А. В., Чернышов Д. Д., Кутаев К.С. </a:t>
            </a:r>
            <a:r>
              <a:rPr lang="ru-RU" sz="1800" b="1" dirty="0">
                <a:latin typeface="Helvetica Neue" panose="02000503000000020004"/>
              </a:rPr>
              <a:t> </a:t>
            </a:r>
            <a:r>
              <a:rPr lang="ru-RU" sz="1800" dirty="0">
                <a:latin typeface="Helvetica Neue" panose="02000503000000020004"/>
              </a:rPr>
              <a:t>Анализ беспроводных протоколов передачи данных // Технологии инженерных и информационных систем. – 2023. – № 4. – С. 3-21. </a:t>
            </a:r>
            <a:r>
              <a:rPr lang="ru-RU" sz="1800" b="1" dirty="0">
                <a:latin typeface="Helvetica Neue" panose="02000503000000020004"/>
              </a:rPr>
              <a:t>(РИНЦ)</a:t>
            </a:r>
          </a:p>
          <a:p>
            <a:r>
              <a:rPr lang="ru-RU" sz="1800" dirty="0">
                <a:latin typeface="Helvetica Neue" panose="02000503000000020004"/>
              </a:rPr>
              <a:t>Кутаев К. С., Захарова В. О., Латыпова В. А., Муравьев К. А. Анализ защищенности клиент-серверных приложений от атаки BEAST // Технологии инженерных и информационных систем. – 2022. – № 3. – С. 46-52. – EDN HQGQCO. </a:t>
            </a:r>
            <a:r>
              <a:rPr lang="ru-RU" sz="1800" b="1" dirty="0">
                <a:latin typeface="Helvetica Neue" panose="02000503000000020004"/>
              </a:rPr>
              <a:t>(РИНЦ)</a:t>
            </a:r>
          </a:p>
        </p:txBody>
      </p:sp>
    </p:spTree>
    <p:extLst>
      <p:ext uri="{BB962C8B-B14F-4D97-AF65-F5344CB8AC3E}">
        <p14:creationId xmlns:p14="http://schemas.microsoft.com/office/powerpoint/2010/main" val="1122155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0A73A-0DF3-3A44-813D-3A4A08C1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25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18D549C-931B-2B41-8F20-D12288256AC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Апробация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B38554-368B-1248-AC91-FEBE5F0B2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DCF241-9FDA-E548-AFC7-74FEE1DA1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AEFEA-1959-49C5-8979-9E535CF39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8672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0A73A-0DF3-3A44-813D-3A4A08C1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26</a:t>
            </a:fld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AEFEA-1959-49C5-8979-9E535CF39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7674"/>
            <a:ext cx="10515600" cy="55592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ru-RU" sz="6600" dirty="0">
                <a:latin typeface="Helvetica Neue" panose="02000503000000020004"/>
              </a:rPr>
              <a:t>Благодарю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4107883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107B01E-7683-304F-A21C-896CE672808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Цели и решаемые задачи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003EEC-EFB1-6242-8FAA-2730C426D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46BAFE-36ED-D241-AE9D-6E41785C8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41173161-F7A1-408C-A972-BD9FE7970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Цель работы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– повышение эффективности процесса отладки программного обеспечения встраиваемых систем за счет применения эмулятора, обладающего характеристиками быстродействия и эффективности поддержки</a:t>
            </a:r>
          </a:p>
          <a:p>
            <a:pPr marL="0" indent="0">
              <a:buNone/>
            </a:pP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ru-RU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Решаемые задачи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методики исследования быстродействия современных средств проектирования ПО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программного обеспечения для проведения исследования быстродействия современных средств проектирования ПО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архитектуры эмулятора ядра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эмулятора ядра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 использованием современных средств проектирования ПО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модуля ядра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в эмуляторе </a:t>
            </a:r>
            <a:r>
              <a:rPr lang="en-US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Kopycat</a:t>
            </a: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методики испытаний быстродействия эмуляторов ядра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8000BEA-6D39-CA44-833D-34E2E3467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0845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107B01E-7683-304F-A21C-896CE672808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Области применения эмуляторов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003EEC-EFB1-6242-8FAA-2730C426D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46BAFE-36ED-D241-AE9D-6E41785C8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8000BEA-6D39-CA44-833D-34E2E3467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4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E0D966-19EA-42C0-BC09-8354BAB511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251" y="1300444"/>
            <a:ext cx="9802158" cy="517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73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107B01E-7683-304F-A21C-896CE672808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Обзор существующих решений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003EEC-EFB1-6242-8FAA-2730C426D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46BAFE-36ED-D241-AE9D-6E41785C8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8000BEA-6D39-CA44-833D-34E2E3467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5</a:t>
            </a:fld>
            <a:endParaRPr lang="ru-RU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E0D074E-39C2-4BAE-8C24-89B3B5667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304846"/>
              </p:ext>
            </p:extLst>
          </p:nvPr>
        </p:nvGraphicFramePr>
        <p:xfrm>
          <a:off x="834403" y="2275121"/>
          <a:ext cx="10519397" cy="3798927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2006426">
                  <a:extLst>
                    <a:ext uri="{9D8B030D-6E8A-4147-A177-3AD203B41FA5}">
                      <a16:colId xmlns:a16="http://schemas.microsoft.com/office/drawing/2014/main" val="983327999"/>
                    </a:ext>
                  </a:extLst>
                </a:gridCol>
                <a:gridCol w="2755640">
                  <a:extLst>
                    <a:ext uri="{9D8B030D-6E8A-4147-A177-3AD203B41FA5}">
                      <a16:colId xmlns:a16="http://schemas.microsoft.com/office/drawing/2014/main" val="3070786675"/>
                    </a:ext>
                  </a:extLst>
                </a:gridCol>
                <a:gridCol w="3528238">
                  <a:extLst>
                    <a:ext uri="{9D8B030D-6E8A-4147-A177-3AD203B41FA5}">
                      <a16:colId xmlns:a16="http://schemas.microsoft.com/office/drawing/2014/main" val="40221874"/>
                    </a:ext>
                  </a:extLst>
                </a:gridCol>
                <a:gridCol w="2229093">
                  <a:extLst>
                    <a:ext uri="{9D8B030D-6E8A-4147-A177-3AD203B41FA5}">
                      <a16:colId xmlns:a16="http://schemas.microsoft.com/office/drawing/2014/main" val="168951822"/>
                    </a:ext>
                  </a:extLst>
                </a:gridCol>
              </a:tblGrid>
              <a:tr h="904567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Программное решение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Быстродействие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Трудоемкость реализации</a:t>
                      </a:r>
                    </a:p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новых модулей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Интерфейс GDB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53354951"/>
                  </a:ext>
                </a:extLst>
              </a:tr>
              <a:tr h="578872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Helvetica Neue" panose="02000503000000020004"/>
                        </a:rPr>
                        <a:t>Qemu</a:t>
                      </a:r>
                      <a:endParaRPr lang="ru-RU" sz="2000" kern="10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Высокое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Высокая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>
                          <a:effectLst/>
                          <a:latin typeface="Helvetica Neue" panose="02000503000000020004"/>
                        </a:rPr>
                        <a:t>Есть</a:t>
                      </a:r>
                      <a:endParaRPr lang="ru-RU" sz="2000" kern="10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5120587"/>
                  </a:ext>
                </a:extLst>
              </a:tr>
              <a:tr h="578872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Helvetica Neue" panose="02000503000000020004"/>
                        </a:rPr>
                        <a:t>Kopycat</a:t>
                      </a:r>
                      <a:endParaRPr lang="ru-RU" sz="2000" kern="10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Среднее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Низкая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>
                          <a:effectLst/>
                          <a:latin typeface="Helvetica Neue" panose="02000503000000020004"/>
                        </a:rPr>
                        <a:t>Есть</a:t>
                      </a:r>
                      <a:endParaRPr lang="ru-RU" sz="2000" kern="10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55734980"/>
                  </a:ext>
                </a:extLst>
              </a:tr>
              <a:tr h="578872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Helvetica Neue" panose="02000503000000020004"/>
                        </a:rPr>
                        <a:t>Unicorn</a:t>
                      </a:r>
                      <a:endParaRPr lang="ru-RU" sz="2000" kern="10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Высокое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Высокая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>
                          <a:effectLst/>
                          <a:latin typeface="Helvetica Neue" panose="02000503000000020004"/>
                        </a:rPr>
                        <a:t>Есть</a:t>
                      </a:r>
                      <a:endParaRPr lang="ru-RU" sz="2000" kern="10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44835370"/>
                  </a:ext>
                </a:extLst>
              </a:tr>
              <a:tr h="578872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Helvetica Neue" panose="02000503000000020004"/>
                        </a:rPr>
                        <a:t>Proteus</a:t>
                      </a:r>
                      <a:endParaRPr lang="ru-RU" sz="2000" kern="10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>
                          <a:effectLst/>
                          <a:latin typeface="Helvetica Neue" panose="02000503000000020004"/>
                        </a:rPr>
                        <a:t>Низкое</a:t>
                      </a:r>
                      <a:endParaRPr lang="ru-RU" sz="2000" kern="10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Высокая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Нет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86733781"/>
                  </a:ext>
                </a:extLst>
              </a:tr>
              <a:tr h="578872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Keil IDE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Низкое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Отсутствует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Есть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8419022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A7D4CFD-4E64-46FD-B7D3-43F01BC5F8E3}"/>
              </a:ext>
            </a:extLst>
          </p:cNvPr>
          <p:cNvSpPr txBox="1"/>
          <p:nvPr/>
        </p:nvSpPr>
        <p:spPr>
          <a:xfrm>
            <a:off x="771331" y="6253190"/>
            <a:ext cx="1058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kern="100" dirty="0">
                <a:effectLst/>
                <a:latin typeface="Helvetica Neue" panose="02000503000000020004"/>
                <a:ea typeface="Calibri" panose="020F0502020204030204" pitchFamily="34" charset="0"/>
              </a:rPr>
              <a:t>Значения качественных характеристик приведены относительно элементов таблицы</a:t>
            </a:r>
            <a:endParaRPr lang="ru-RU" dirty="0">
              <a:latin typeface="Helvetica Neue" panose="020005030000000200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B4DC08-9F80-4630-8299-1A995FF65D42}"/>
              </a:ext>
            </a:extLst>
          </p:cNvPr>
          <p:cNvSpPr txBox="1"/>
          <p:nvPr/>
        </p:nvSpPr>
        <p:spPr>
          <a:xfrm>
            <a:off x="834403" y="1634314"/>
            <a:ext cx="10901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Helvetica Neue" panose="02000503000000020004"/>
              </a:rPr>
              <a:t>Сравнение мульти архитектурных эмуляторов встраиваемых систем 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235157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6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Обзор средств разработки ПО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62D99D7-2D01-45A2-980B-0DF8E53C04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179200"/>
              </p:ext>
            </p:extLst>
          </p:nvPr>
        </p:nvGraphicFramePr>
        <p:xfrm>
          <a:off x="834403" y="1161248"/>
          <a:ext cx="10519397" cy="5155629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1682964">
                  <a:extLst>
                    <a:ext uri="{9D8B030D-6E8A-4147-A177-3AD203B41FA5}">
                      <a16:colId xmlns:a16="http://schemas.microsoft.com/office/drawing/2014/main" val="983327999"/>
                    </a:ext>
                  </a:extLst>
                </a:gridCol>
                <a:gridCol w="3421225">
                  <a:extLst>
                    <a:ext uri="{9D8B030D-6E8A-4147-A177-3AD203B41FA5}">
                      <a16:colId xmlns:a16="http://schemas.microsoft.com/office/drawing/2014/main" val="3070786675"/>
                    </a:ext>
                  </a:extLst>
                </a:gridCol>
                <a:gridCol w="2873828">
                  <a:extLst>
                    <a:ext uri="{9D8B030D-6E8A-4147-A177-3AD203B41FA5}">
                      <a16:colId xmlns:a16="http://schemas.microsoft.com/office/drawing/2014/main" val="40221874"/>
                    </a:ext>
                  </a:extLst>
                </a:gridCol>
                <a:gridCol w="2541380">
                  <a:extLst>
                    <a:ext uri="{9D8B030D-6E8A-4147-A177-3AD203B41FA5}">
                      <a16:colId xmlns:a16="http://schemas.microsoft.com/office/drawing/2014/main" val="168951822"/>
                    </a:ext>
                  </a:extLst>
                </a:gridCol>
              </a:tblGrid>
              <a:tr h="78647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Средство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Способ преобразования исходного кода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Распространенность</a:t>
                      </a:r>
                    </a:p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TIOBE Index</a:t>
                      </a: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), доля рынка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Количество синтаксический абстракций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5335495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Python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Интерпретация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15%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Высокое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512058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  <a:latin typeface="Helvetica Neue" panose="02000503000000020004"/>
                        </a:rPr>
                        <a:t>Cython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&lt;0.2%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Высокое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5573498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JavaScript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Интерпретация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3%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Среднее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4483537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C#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Байт-код (</a:t>
                      </a: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JVM</a:t>
                      </a: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7%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Среднее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8673378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Rust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1%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Среднее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5600485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Kotlin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Байт-код (</a:t>
                      </a: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JVM</a:t>
                      </a: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1%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Высокое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1419403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11%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Низкое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5429592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4A13848-46FE-4E19-971F-2CD2B418A5F1}"/>
              </a:ext>
            </a:extLst>
          </p:cNvPr>
          <p:cNvSpPr txBox="1"/>
          <p:nvPr/>
        </p:nvSpPr>
        <p:spPr>
          <a:xfrm>
            <a:off x="771331" y="6369062"/>
            <a:ext cx="1058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kern="100" dirty="0">
                <a:effectLst/>
                <a:latin typeface="Helvetica Neue" panose="02000503000000020004"/>
                <a:ea typeface="Calibri" panose="020F0502020204030204" pitchFamily="34" charset="0"/>
              </a:rPr>
              <a:t>Значения качественных характеристик приведены относительно элементов таблицы</a:t>
            </a:r>
            <a:endParaRPr lang="ru-RU" dirty="0">
              <a:latin typeface="Helvetica Neue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017449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7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Методика исследования быстродействия ЯП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80E79F5E-74A1-452D-AB16-BD2296240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идентичных алгоритмов с использованием базовых синтаксических конструкций ЯП и идентичного интерфейса передачи входных данных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Генерация случайных входных данных в заданных диапазонах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Запуск контейнера с образом ОС и окружением для исследуемых ЯП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Старт отсчета времени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Запуск выполнения алгоритма 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Окончание отсчета времени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Сохранение результатов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Повторение пунктов 3 – 7 для других исследуемых ЯП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Повторение пунктов 2 – 8 для заданное количество раз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Вычисление среднего арифметического скорости выполнения для каждого ЯП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Построение графика сравнения быстродействия ЯП</a:t>
            </a:r>
          </a:p>
          <a:p>
            <a:pPr marL="457200" indent="-457200">
              <a:buFont typeface="+mj-lt"/>
              <a:buAutoNum type="arabicPeriod"/>
            </a:pP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359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8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Разработка ПО для исследования ЯП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E0B9D570-6731-44BB-AC1E-9D7F60B6DA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4" y="2875648"/>
            <a:ext cx="11642910" cy="337754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B04CD7-5B1F-4BE0-8AAC-F70055042F14}"/>
              </a:ext>
            </a:extLst>
          </p:cNvPr>
          <p:cNvSpPr txBox="1"/>
          <p:nvPr/>
        </p:nvSpPr>
        <p:spPr>
          <a:xfrm>
            <a:off x="274544" y="1244432"/>
            <a:ext cx="937330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Neue" panose="02000503000000020004"/>
              </a:rPr>
              <a:t>Flexible Programming Language Benchmarking (FPLB)</a:t>
            </a:r>
            <a:endParaRPr lang="ru-RU" sz="2000" dirty="0">
              <a:latin typeface="Helvetica Neue" panose="02000503000000020004"/>
            </a:endParaRPr>
          </a:p>
          <a:p>
            <a:r>
              <a:rPr lang="ru-RU" sz="2000" dirty="0">
                <a:latin typeface="Helvetica Neue" panose="02000503000000020004"/>
              </a:rPr>
              <a:t>Гибкий Бенчмаркинг Языков Программирования </a:t>
            </a:r>
            <a:endParaRPr lang="en-US" sz="2000" dirty="0">
              <a:latin typeface="Helvetica Neue" panose="02000503000000020004"/>
            </a:endParaRPr>
          </a:p>
          <a:p>
            <a:endParaRPr lang="en-US" sz="2000" dirty="0">
              <a:latin typeface="Helvetica Neue" panose="02000503000000020004"/>
            </a:endParaRPr>
          </a:p>
          <a:p>
            <a:endParaRPr lang="en-US" sz="2000" dirty="0">
              <a:latin typeface="Helvetica Neue" panose="02000503000000020004"/>
            </a:endParaRPr>
          </a:p>
          <a:p>
            <a:r>
              <a:rPr lang="ru-RU" sz="2000" dirty="0">
                <a:latin typeface="Helvetica Neue" panose="02000503000000020004"/>
              </a:rPr>
              <a:t>Диаграмма классов ПО для исследования быстродействия ЯП «</a:t>
            </a:r>
            <a:r>
              <a:rPr lang="en-US" sz="2000" dirty="0">
                <a:latin typeface="Helvetica Neue" panose="02000503000000020004"/>
              </a:rPr>
              <a:t>FPLB</a:t>
            </a:r>
            <a:r>
              <a:rPr lang="ru-RU" sz="2000" dirty="0">
                <a:latin typeface="Helvetica Neue" panose="02000503000000020004"/>
              </a:rPr>
              <a:t>»</a:t>
            </a:r>
            <a:endParaRPr lang="en-US" sz="2000" dirty="0">
              <a:latin typeface="Helvetica Neue" panose="020005030000000200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75DE12-E870-4412-BE25-1C1813A949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022" y="1059393"/>
            <a:ext cx="1861457" cy="186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72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9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Блок-схема алгоритма ПО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2B398EE-82B3-4B17-8F7B-01A74A768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49" y="1173579"/>
            <a:ext cx="7906139" cy="5615735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29ABD6-DB4B-482A-A5EF-714E3A90A9ED}"/>
              </a:ext>
            </a:extLst>
          </p:cNvPr>
          <p:cNvSpPr txBox="1"/>
          <p:nvPr/>
        </p:nvSpPr>
        <p:spPr>
          <a:xfrm>
            <a:off x="8391331" y="3300415"/>
            <a:ext cx="3452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latin typeface="Helvetica Neue" panose="02000503000000020004"/>
              </a:rPr>
              <a:t>Блок-схема алгоритма работы ПО </a:t>
            </a:r>
            <a:r>
              <a:rPr lang="ru-RU" sz="1800" dirty="0">
                <a:latin typeface="Helvetica Neue" panose="02000503000000020004"/>
              </a:rPr>
              <a:t>для исследован</a:t>
            </a:r>
            <a:r>
              <a:rPr lang="ru-RU" dirty="0">
                <a:latin typeface="Helvetica Neue" panose="02000503000000020004"/>
              </a:rPr>
              <a:t>ия быстродействия языков программирования «</a:t>
            </a:r>
            <a:r>
              <a:rPr lang="en-US" dirty="0">
                <a:latin typeface="Helvetica Neue" panose="02000503000000020004"/>
              </a:rPr>
              <a:t>FPLB</a:t>
            </a:r>
            <a:r>
              <a:rPr lang="ru-RU" dirty="0">
                <a:latin typeface="Helvetica Neue" panose="02000503000000020004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305184062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2632</TotalTime>
  <Words>2175</Words>
  <Application>Microsoft Office PowerPoint</Application>
  <PresentationFormat>Widescreen</PresentationFormat>
  <Paragraphs>315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Helvetica Neue</vt:lpstr>
      <vt:lpstr>Tahoma</vt:lpstr>
      <vt:lpstr>Times New Roman</vt:lpstr>
      <vt:lpstr>Тема Office</vt:lpstr>
      <vt:lpstr>Выпускная квалификационная работа магистра «Разработка эмулятора ядра MIPS с использованием современных средств и методов проектирования ПО»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>Kirill Kutaev</cp:lastModifiedBy>
  <cp:revision>282</cp:revision>
  <dcterms:created xsi:type="dcterms:W3CDTF">2021-05-29T20:28:04Z</dcterms:created>
  <dcterms:modified xsi:type="dcterms:W3CDTF">2024-03-18T21:36:28Z</dcterms:modified>
</cp:coreProperties>
</file>